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07" r:id="rId2"/>
    <p:sldId id="763" r:id="rId3"/>
    <p:sldId id="764" r:id="rId4"/>
    <p:sldId id="747" r:id="rId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一明哥" initials="一明哥" lastIdx="1" clrIdx="0">
    <p:extLst>
      <p:ext uri="{19B8F6BF-5375-455C-9EA6-DF929625EA0E}">
        <p15:presenceInfo xmlns:p15="http://schemas.microsoft.com/office/powerpoint/2012/main" userId="一明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000E4C"/>
    <a:srgbClr val="0B1C65"/>
    <a:srgbClr val="9E1E1E"/>
    <a:srgbClr val="3975A9"/>
    <a:srgbClr val="EFEFEF"/>
    <a:srgbClr val="B2B2B2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1" autoAdjust="0"/>
    <p:restoredTop sz="96544" autoAdjust="0"/>
  </p:normalViewPr>
  <p:slideViewPr>
    <p:cSldViewPr snapToGrid="0" showGuides="1">
      <p:cViewPr varScale="1">
        <p:scale>
          <a:sx n="106" d="100"/>
          <a:sy n="106" d="100"/>
        </p:scale>
        <p:origin x="138" y="546"/>
      </p:cViewPr>
      <p:guideLst>
        <p:guide orient="horz" pos="2160"/>
        <p:guide pos="38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898" y="6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BAEC-B78A-4092-8D66-19A3B52183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8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BAEC-B78A-4092-8D66-19A3B52183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8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BAEC-B78A-4092-8D66-19A3B52183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8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BAEC-B78A-4092-8D66-19A3B52183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9830B3A4-741B-440D-B585-2292F8A7FAA9}"/>
              </a:ext>
            </a:extLst>
          </p:cNvPr>
          <p:cNvSpPr/>
          <p:nvPr userDrawn="1"/>
        </p:nvSpPr>
        <p:spPr>
          <a:xfrm>
            <a:off x="948609" y="5708192"/>
            <a:ext cx="1745228" cy="445883"/>
          </a:xfrm>
          <a:prstGeom prst="homePlate">
            <a:avLst/>
          </a:prstGeom>
          <a:solidFill>
            <a:srgbClr val="3975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1567795" y="3175"/>
            <a:ext cx="459740" cy="6857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C1D3BC-989D-4718-B6C0-36BCB65281CE}"/>
              </a:ext>
            </a:extLst>
          </p:cNvPr>
          <p:cNvSpPr/>
          <p:nvPr userDrawn="1"/>
        </p:nvSpPr>
        <p:spPr>
          <a:xfrm>
            <a:off x="1052126" y="5746467"/>
            <a:ext cx="13708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马士兵教育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78DBE5D-0175-4A9C-90B5-BA38C53E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583" y="0"/>
            <a:ext cx="5461835" cy="31735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8146" y="423636"/>
            <a:ext cx="533005" cy="517525"/>
            <a:chOff x="438146" y="438150"/>
            <a:chExt cx="533005" cy="517525"/>
          </a:xfrm>
        </p:grpSpPr>
        <p:sp>
          <p:nvSpPr>
            <p:cNvPr id="3" name="椭圆 2"/>
            <p:cNvSpPr/>
            <p:nvPr/>
          </p:nvSpPr>
          <p:spPr>
            <a:xfrm flipH="1">
              <a:off x="438146" y="438150"/>
              <a:ext cx="533005" cy="517525"/>
            </a:xfrm>
            <a:prstGeom prst="ellipse">
              <a:avLst/>
            </a:prstGeom>
            <a:solidFill>
              <a:srgbClr val="FFFDF0"/>
            </a:solidFill>
            <a:ln>
              <a:noFill/>
            </a:ln>
            <a:effectLst>
              <a:outerShdw blurRad="254000" dist="38100" dir="54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66523" y="458787"/>
              <a:ext cx="476250" cy="476250"/>
            </a:xfrm>
            <a:prstGeom prst="ellipse">
              <a:avLst/>
            </a:prstGeom>
            <a:solidFill>
              <a:srgbClr val="3975A9"/>
            </a:solidFill>
            <a:ln w="19050">
              <a:solidFill>
                <a:srgbClr val="FBF4DC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6523" y="512762"/>
              <a:ext cx="468000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050328" y="316218"/>
            <a:ext cx="10515600" cy="421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spc="600">
                <a:solidFill>
                  <a:srgbClr val="3975A9"/>
                </a:solidFill>
                <a:cs typeface="+mn-ea"/>
                <a:sym typeface="+mn-lt"/>
              </a:rPr>
              <a:t>架构演变</a:t>
            </a:r>
          </a:p>
        </p:txBody>
      </p:sp>
      <p:sp>
        <p:nvSpPr>
          <p:cNvPr id="7" name="文本占位符 5"/>
          <p:cNvSpPr txBox="1"/>
          <p:nvPr/>
        </p:nvSpPr>
        <p:spPr>
          <a:xfrm>
            <a:off x="1050328" y="693679"/>
            <a:ext cx="10515600" cy="406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architect</a:t>
            </a:r>
            <a:endParaRPr lang="en-US" altLang="zh-CN" sz="200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C4B684-49A4-4C38-8FB4-4CE360A8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50" y="2970246"/>
            <a:ext cx="7590910" cy="39587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AA7BD8-80C6-4BDC-9519-08CCD5D6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958" y="12943"/>
            <a:ext cx="3714745" cy="22288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EBEC77-4318-4650-A01C-1162B4E4F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941" y="3782227"/>
            <a:ext cx="3253248" cy="2564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CD4D7C-725D-43AF-9436-0BF091CCC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5" y="3002564"/>
            <a:ext cx="3804654" cy="2263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7E674E-0309-40E8-8459-DE142A5E1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508" y="1310104"/>
            <a:ext cx="3701388" cy="18888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CCDE46-AF23-4F86-B2A5-E33AE0786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437" y="1331828"/>
            <a:ext cx="3037262" cy="24147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0742B7-24C2-47AE-BF79-E014A4664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664" y="5145990"/>
            <a:ext cx="2140604" cy="16839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154073-AE55-41B2-AE17-229E0E4B16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6258" y="2147467"/>
            <a:ext cx="4952490" cy="20964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D08BDA1-AF41-49EF-B240-50958C858E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6536" y="5003620"/>
            <a:ext cx="3929150" cy="1953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9E0086-79F8-4D44-976A-99CF65EF23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9394" y="5286513"/>
            <a:ext cx="1751263" cy="151527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C3CBA5-C37F-4989-A230-6CB9E7D39B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8180" y="3151997"/>
            <a:ext cx="3491092" cy="18652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46B4A05-CB56-4114-967B-36F5EBF0EBF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02" y="12943"/>
            <a:ext cx="12496987" cy="70290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97261C-463E-4D8B-B0AD-2790C5257A24}"/>
              </a:ext>
            </a:extLst>
          </p:cNvPr>
          <p:cNvSpPr txBox="1"/>
          <p:nvPr/>
        </p:nvSpPr>
        <p:spPr>
          <a:xfrm>
            <a:off x="-86583" y="2476358"/>
            <a:ext cx="12512267" cy="677108"/>
          </a:xfrm>
          <a:prstGeom prst="rect">
            <a:avLst/>
          </a:prstGeom>
          <a:solidFill>
            <a:schemeClr val="tx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800">
                <a:latin typeface="+mj-ea"/>
                <a:ea typeface="+mj-ea"/>
              </a:rPr>
              <a:t>Spring Cloud </a:t>
            </a:r>
            <a:r>
              <a:rPr lang="zh-CN" altLang="en-US" sz="3800">
                <a:latin typeface="+mj-ea"/>
                <a:ea typeface="+mj-ea"/>
              </a:rPr>
              <a:t>全家桶</a:t>
            </a:r>
            <a:r>
              <a:rPr lang="en-US" altLang="zh-CN" sz="3800">
                <a:latin typeface="+mj-ea"/>
                <a:ea typeface="+mj-ea"/>
              </a:rPr>
              <a:t> Hoxton SR3</a:t>
            </a:r>
            <a:endParaRPr lang="zh-CN" altLang="en-US" sz="3800"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BD43F3-A88B-48A4-997B-72967954F869}"/>
              </a:ext>
            </a:extLst>
          </p:cNvPr>
          <p:cNvSpPr txBox="1"/>
          <p:nvPr/>
        </p:nvSpPr>
        <p:spPr>
          <a:xfrm>
            <a:off x="381494" y="4583695"/>
            <a:ext cx="5532327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开班典礼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微服务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单体应用向微服务异构平台架构演变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Spring Cloud Alibaba/ Netflix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生态与依赖关系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55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203">
        <p:random/>
      </p:transition>
    </mc:Choice>
    <mc:Fallback xmlns="">
      <p:transition spd="slow" advClick="0" advTm="1020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B52094-A108-43B2-B3C1-19C94194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9"/>
          <a:stretch/>
        </p:blipFill>
        <p:spPr>
          <a:xfrm>
            <a:off x="0" y="0"/>
            <a:ext cx="12192000" cy="6856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97261C-463E-4D8B-B0AD-2790C5257A24}"/>
              </a:ext>
            </a:extLst>
          </p:cNvPr>
          <p:cNvSpPr txBox="1"/>
          <p:nvPr/>
        </p:nvSpPr>
        <p:spPr>
          <a:xfrm>
            <a:off x="0" y="2197397"/>
            <a:ext cx="12192000" cy="1261884"/>
          </a:xfrm>
          <a:prstGeom prst="rect">
            <a:avLst/>
          </a:prstGeom>
          <a:solidFill>
            <a:schemeClr val="tx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800">
                <a:latin typeface="+mj-ea"/>
              </a:rPr>
              <a:t>高级系统架构师课程第三期 </a:t>
            </a:r>
            <a:endParaRPr lang="en-US" altLang="zh-CN" sz="3800">
              <a:latin typeface="+mj-ea"/>
            </a:endParaRPr>
          </a:p>
          <a:p>
            <a:pPr algn="ctr"/>
            <a:r>
              <a:rPr lang="zh-CN" altLang="en-US" sz="3800">
                <a:latin typeface="+mj-ea"/>
                <a:ea typeface="+mj-ea"/>
              </a:rPr>
              <a:t>开班典礼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BD43F3-A88B-48A4-997B-72967954F869}"/>
              </a:ext>
            </a:extLst>
          </p:cNvPr>
          <p:cNvSpPr txBox="1"/>
          <p:nvPr/>
        </p:nvSpPr>
        <p:spPr>
          <a:xfrm>
            <a:off x="7655065" y="4054111"/>
            <a:ext cx="6278275" cy="256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课前准备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关于笔记和代码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我是谁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有问题找谁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课程内容和周期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这堂课的目的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982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203">
        <p:random/>
      </p:transition>
    </mc:Choice>
    <mc:Fallback xmlns="">
      <p:transition spd="slow" advClick="0" advTm="10203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97261C-463E-4D8B-B0AD-2790C5257A24}"/>
              </a:ext>
            </a:extLst>
          </p:cNvPr>
          <p:cNvSpPr txBox="1"/>
          <p:nvPr/>
        </p:nvSpPr>
        <p:spPr>
          <a:xfrm>
            <a:off x="1" y="3168121"/>
            <a:ext cx="12192000" cy="677108"/>
          </a:xfrm>
          <a:prstGeom prst="rect">
            <a:avLst/>
          </a:prstGeom>
          <a:solidFill>
            <a:schemeClr val="tx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800" err="1">
                <a:latin typeface="+mj-ea"/>
                <a:ea typeface="+mj-ea"/>
              </a:rPr>
              <a:t>RocketMQ</a:t>
            </a:r>
            <a:r>
              <a:rPr lang="en-US" altLang="zh-CN" sz="3800">
                <a:latin typeface="+mj-ea"/>
                <a:ea typeface="+mj-ea"/>
              </a:rPr>
              <a:t> 07 RocketMQ</a:t>
            </a:r>
            <a:r>
              <a:rPr lang="zh-CN" altLang="en-US" sz="3800">
                <a:latin typeface="+mj-ea"/>
                <a:ea typeface="+mj-ea"/>
              </a:rPr>
              <a:t>集群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BD43F3-A88B-48A4-997B-72967954F869}"/>
              </a:ext>
            </a:extLst>
          </p:cNvPr>
          <p:cNvSpPr txBox="1"/>
          <p:nvPr/>
        </p:nvSpPr>
        <p:spPr>
          <a:xfrm>
            <a:off x="309932" y="4322049"/>
            <a:ext cx="4993758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集群模式消息存储架构模型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集群方式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搭建高可用主从同步双写集群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多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Broker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横向扩容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基于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raft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协议的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commitlog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存储库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DLeger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水平扩容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Topic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中的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Queue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分布</a:t>
            </a:r>
            <a:endParaRPr lang="en-US" altLang="zh-CN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6DC950-A65F-482C-8642-5AB45E3033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" b="15710"/>
          <a:stretch/>
        </p:blipFill>
        <p:spPr>
          <a:xfrm>
            <a:off x="-1" y="1"/>
            <a:ext cx="12192000" cy="6857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4375B7-8B7B-45B3-A6DB-2C4974A2B941}"/>
              </a:ext>
            </a:extLst>
          </p:cNvPr>
          <p:cNvSpPr txBox="1"/>
          <p:nvPr/>
        </p:nvSpPr>
        <p:spPr>
          <a:xfrm>
            <a:off x="0" y="1099793"/>
            <a:ext cx="12192000" cy="677108"/>
          </a:xfrm>
          <a:prstGeom prst="rect">
            <a:avLst/>
          </a:prstGeom>
          <a:solidFill>
            <a:schemeClr val="tx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800">
                <a:latin typeface="+mj-ea"/>
                <a:ea typeface="+mj-ea"/>
              </a:rPr>
              <a:t>微服务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773EEE-4DB7-44EC-84D7-407C2A5DAC3C}"/>
              </a:ext>
            </a:extLst>
          </p:cNvPr>
          <p:cNvSpPr txBox="1"/>
          <p:nvPr/>
        </p:nvSpPr>
        <p:spPr>
          <a:xfrm>
            <a:off x="148007" y="4866620"/>
            <a:ext cx="10831918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单体项目开发的痛点</a:t>
            </a:r>
            <a:endParaRPr lang="en-US" altLang="zh-CN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>
                    <a:lumMod val="95000"/>
                  </a:schemeClr>
                </a:solidFill>
              </a:rPr>
              <a:t>SOA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什么是微服务？</a:t>
            </a:r>
            <a:endParaRPr lang="en-US" altLang="zh-CN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单体应用向微服务异构平台架构演变</a:t>
            </a:r>
            <a:endParaRPr lang="en-US" altLang="zh-CN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>
                  <a:lumMod val="95000"/>
                </a:schemeClr>
              </a:solidFill>
              <a:highlight>
                <a:srgbClr val="20202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69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203">
        <p:random/>
      </p:transition>
    </mc:Choice>
    <mc:Fallback xmlns="">
      <p:transition spd="slow" advClick="0" advTm="10203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" y="-1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DE0A1D-716A-4B11-821D-6DBA3BF95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55" y="-931515"/>
            <a:ext cx="12754701" cy="8721027"/>
          </a:xfrm>
          <a:prstGeom prst="rect">
            <a:avLst/>
          </a:prstGeom>
        </p:spPr>
      </p:pic>
      <p:pic>
        <p:nvPicPr>
          <p:cNvPr id="21" name="David Arnold - The Game Is 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23524" y="311951"/>
            <a:ext cx="487363" cy="4873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9AC926-F6B4-4BE3-B255-C3050EAB9500}"/>
              </a:ext>
            </a:extLst>
          </p:cNvPr>
          <p:cNvSpPr txBox="1"/>
          <p:nvPr/>
        </p:nvSpPr>
        <p:spPr>
          <a:xfrm>
            <a:off x="6646510" y="4885066"/>
            <a:ext cx="499375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SpringCloud Netflix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SpringCloud Alibaba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highlight>
                  <a:srgbClr val="202020"/>
                </a:highlight>
              </a:rPr>
              <a:t>SpringCloud Apache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80493A-5D26-46FC-85A3-941E134CC8EB}"/>
              </a:ext>
            </a:extLst>
          </p:cNvPr>
          <p:cNvSpPr txBox="1"/>
          <p:nvPr/>
        </p:nvSpPr>
        <p:spPr>
          <a:xfrm>
            <a:off x="-149655" y="2563398"/>
            <a:ext cx="12754700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400"/>
              <a:t>Spring Cloud Alibaba/ Netflix </a:t>
            </a:r>
            <a:r>
              <a:rPr lang="zh-CN" altLang="en-US" sz="4400"/>
              <a:t>生态与依赖关系</a:t>
            </a:r>
          </a:p>
        </p:txBody>
      </p:sp>
    </p:spTree>
    <p:extLst>
      <p:ext uri="{BB962C8B-B14F-4D97-AF65-F5344CB8AC3E}">
        <p14:creationId xmlns:p14="http://schemas.microsoft.com/office/powerpoint/2010/main" val="11530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3313">
        <p:random/>
      </p:transition>
    </mc:Choice>
    <mc:Fallback xmlns="">
      <p:transition spd="slow" advClick="0" advTm="1331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7046</TotalTime>
  <Words>142</Words>
  <Application>Microsoft Office PowerPoint</Application>
  <PresentationFormat>宽屏</PresentationFormat>
  <Paragraphs>35</Paragraphs>
  <Slides>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仿宋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一明哥</cp:lastModifiedBy>
  <cp:revision>572</cp:revision>
  <dcterms:created xsi:type="dcterms:W3CDTF">2017-08-03T09:01:00Z</dcterms:created>
  <dcterms:modified xsi:type="dcterms:W3CDTF">2020-04-03T08:40:00Z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2052-11.1.0.8515</vt:lpwstr>
  </property>
</Properties>
</file>